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nton" pitchFamily="2" charset="77"/>
      <p:regular r:id="rId11"/>
    </p:embeddedFont>
    <p:embeddedFont>
      <p:font typeface="Caladea Bold" panose="02040803050406030204" pitchFamily="18" charset="77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3" autoAdjust="0"/>
  </p:normalViewPr>
  <p:slideViewPr>
    <p:cSldViewPr>
      <p:cViewPr varScale="1">
        <p:scale>
          <a:sx n="70" d="100"/>
          <a:sy n="70" d="100"/>
        </p:scale>
        <p:origin x="84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svg"/><Relationship Id="rId21" Type="http://schemas.openxmlformats.org/officeDocument/2006/relationships/image" Target="../media/image27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23" Type="http://schemas.openxmlformats.org/officeDocument/2006/relationships/image" Target="../media/image7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Relationship Id="rId2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openxmlformats.org/officeDocument/2006/relationships/image" Target="../media/image31.svg"/><Relationship Id="rId2" Type="http://schemas.openxmlformats.org/officeDocument/2006/relationships/image" Target="../media/image1.jpe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5" Type="http://schemas.openxmlformats.org/officeDocument/2006/relationships/image" Target="../media/image6.png"/><Relationship Id="rId10" Type="http://schemas.openxmlformats.org/officeDocument/2006/relationships/image" Target="../media/image21.svg"/><Relationship Id="rId4" Type="http://schemas.openxmlformats.org/officeDocument/2006/relationships/image" Target="../media/image3.svg"/><Relationship Id="rId9" Type="http://schemas.openxmlformats.org/officeDocument/2006/relationships/image" Target="../media/image20.png"/><Relationship Id="rId1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7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45953" y="3065523"/>
            <a:ext cx="1001638" cy="1108313"/>
          </a:xfrm>
          <a:custGeom>
            <a:avLst/>
            <a:gdLst/>
            <a:ahLst/>
            <a:cxnLst/>
            <a:rect l="l" t="t" r="r" b="b"/>
            <a:pathLst>
              <a:path w="1001638" h="1108313">
                <a:moveTo>
                  <a:pt x="0" y="0"/>
                </a:moveTo>
                <a:lnTo>
                  <a:pt x="1001638" y="0"/>
                </a:lnTo>
                <a:lnTo>
                  <a:pt x="1001638" y="1108313"/>
                </a:lnTo>
                <a:lnTo>
                  <a:pt x="0" y="1108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8522" y="6526418"/>
            <a:ext cx="3652465" cy="3760582"/>
          </a:xfrm>
          <a:custGeom>
            <a:avLst/>
            <a:gdLst/>
            <a:ahLst/>
            <a:cxnLst/>
            <a:rect l="l" t="t" r="r" b="b"/>
            <a:pathLst>
              <a:path w="3652465" h="3760582">
                <a:moveTo>
                  <a:pt x="0" y="0"/>
                </a:moveTo>
                <a:lnTo>
                  <a:pt x="3652465" y="0"/>
                </a:lnTo>
                <a:lnTo>
                  <a:pt x="3652465" y="3760582"/>
                </a:lnTo>
                <a:lnTo>
                  <a:pt x="0" y="37605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4373756" y="197617"/>
            <a:ext cx="3914244" cy="1662165"/>
          </a:xfrm>
          <a:custGeom>
            <a:avLst/>
            <a:gdLst/>
            <a:ahLst/>
            <a:cxnLst/>
            <a:rect l="l" t="t" r="r" b="b"/>
            <a:pathLst>
              <a:path w="3914244" h="1662165">
                <a:moveTo>
                  <a:pt x="0" y="0"/>
                </a:moveTo>
                <a:lnTo>
                  <a:pt x="3914244" y="0"/>
                </a:lnTo>
                <a:lnTo>
                  <a:pt x="3914244" y="1662166"/>
                </a:lnTo>
                <a:lnTo>
                  <a:pt x="0" y="16621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31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53937" y="5665952"/>
            <a:ext cx="14418823" cy="1872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4"/>
              </a:lnSpc>
            </a:pPr>
            <a:r>
              <a:rPr lang="en-US" sz="5589" spc="402">
                <a:solidFill>
                  <a:srgbClr val="333652"/>
                </a:solidFill>
                <a:latin typeface="Anton"/>
              </a:rPr>
              <a:t>PROFITABLE CUSTOMER SELECTION</a:t>
            </a:r>
          </a:p>
          <a:p>
            <a:pPr algn="ctr">
              <a:lnSpc>
                <a:spcPts val="7264"/>
              </a:lnSpc>
            </a:pPr>
            <a:r>
              <a:rPr lang="en-US" sz="5189" spc="373">
                <a:solidFill>
                  <a:srgbClr val="333652"/>
                </a:solidFill>
                <a:latin typeface="Anton"/>
              </a:rPr>
              <a:t> DRIVEN BY DATA ANALYTICS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3107" y="3100129"/>
            <a:ext cx="14817668" cy="236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306"/>
              </a:lnSpc>
              <a:spcBef>
                <a:spcPct val="0"/>
              </a:spcBef>
            </a:pPr>
            <a:r>
              <a:rPr lang="en-US" sz="13790" u="none" strike="noStrike" spc="992">
                <a:solidFill>
                  <a:srgbClr val="4E7DBD"/>
                </a:solidFill>
                <a:latin typeface="Anton"/>
              </a:rPr>
              <a:t>SELECTING SUCCESS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60888" y="709722"/>
            <a:ext cx="7264512" cy="1766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23"/>
              </a:lnSpc>
            </a:pPr>
            <a:r>
              <a:rPr lang="en-US" sz="5088" spc="366" dirty="0">
                <a:solidFill>
                  <a:srgbClr val="4E7DBD"/>
                </a:solidFill>
                <a:latin typeface="Anton"/>
              </a:rPr>
              <a:t>NORTH-POINT SOFTWARE</a:t>
            </a:r>
          </a:p>
          <a:p>
            <a:pPr algn="ctr">
              <a:lnSpc>
                <a:spcPts val="7123"/>
              </a:lnSpc>
            </a:pPr>
            <a:r>
              <a:rPr lang="en-US" sz="5088" spc="366" dirty="0">
                <a:solidFill>
                  <a:srgbClr val="4E7DBD"/>
                </a:solidFill>
                <a:latin typeface="Anton"/>
              </a:rPr>
              <a:t>LISTING COMPANY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98021" y="2312675"/>
            <a:ext cx="468070" cy="4863064"/>
          </a:xfrm>
          <a:custGeom>
            <a:avLst/>
            <a:gdLst/>
            <a:ahLst/>
            <a:cxnLst/>
            <a:rect l="l" t="t" r="r" b="b"/>
            <a:pathLst>
              <a:path w="468070" h="4863064">
                <a:moveTo>
                  <a:pt x="0" y="0"/>
                </a:moveTo>
                <a:lnTo>
                  <a:pt x="468070" y="0"/>
                </a:lnTo>
                <a:lnTo>
                  <a:pt x="468070" y="4863065"/>
                </a:lnTo>
                <a:lnTo>
                  <a:pt x="0" y="4863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698643" y="336887"/>
            <a:ext cx="3789446" cy="153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9069" spc="652">
                <a:solidFill>
                  <a:srgbClr val="4E7DBD"/>
                </a:solidFill>
                <a:latin typeface="Anton"/>
              </a:rPr>
              <a:t>AGENDA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68089" y="2207900"/>
            <a:ext cx="5272236" cy="87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9"/>
              </a:lnSpc>
              <a:spcBef>
                <a:spcPct val="0"/>
              </a:spcBef>
            </a:pPr>
            <a:r>
              <a:rPr lang="en-US" sz="5042" spc="363">
                <a:solidFill>
                  <a:srgbClr val="010100"/>
                </a:solidFill>
                <a:latin typeface="Caladea Bold"/>
              </a:rPr>
              <a:t>The Experiment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89811" y="3608011"/>
            <a:ext cx="1764953" cy="872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6"/>
              </a:lnSpc>
              <a:spcBef>
                <a:spcPct val="0"/>
              </a:spcBef>
            </a:pPr>
            <a:r>
              <a:rPr lang="en-US" sz="5040" spc="362">
                <a:solidFill>
                  <a:srgbClr val="010100"/>
                </a:solidFill>
                <a:latin typeface="Caladea Bold"/>
              </a:rPr>
              <a:t>Goals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68089" y="5038725"/>
            <a:ext cx="6692156" cy="872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6"/>
              </a:lnSpc>
              <a:spcBef>
                <a:spcPct val="0"/>
              </a:spcBef>
            </a:pPr>
            <a:r>
              <a:rPr lang="en-US" sz="5040" spc="362">
                <a:solidFill>
                  <a:srgbClr val="010100"/>
                </a:solidFill>
                <a:latin typeface="Caladea Bold"/>
              </a:rPr>
              <a:t>Predictive Modeling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8089" y="6408702"/>
            <a:ext cx="6222710" cy="872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6"/>
              </a:lnSpc>
              <a:spcBef>
                <a:spcPct val="0"/>
              </a:spcBef>
            </a:pPr>
            <a:r>
              <a:rPr lang="en-US" sz="5040" spc="362">
                <a:solidFill>
                  <a:srgbClr val="010100"/>
                </a:solidFill>
                <a:latin typeface="Caladea Bold"/>
              </a:rPr>
              <a:t>Recommendations</a:t>
            </a:r>
          </a:p>
        </p:txBody>
      </p:sp>
      <p:sp>
        <p:nvSpPr>
          <p:cNvPr id="9" name="Freeform 9"/>
          <p:cNvSpPr/>
          <p:nvPr/>
        </p:nvSpPr>
        <p:spPr>
          <a:xfrm>
            <a:off x="504809" y="7280811"/>
            <a:ext cx="461282" cy="1525945"/>
          </a:xfrm>
          <a:custGeom>
            <a:avLst/>
            <a:gdLst/>
            <a:ahLst/>
            <a:cxnLst/>
            <a:rect l="l" t="t" r="r" b="b"/>
            <a:pathLst>
              <a:path w="461282" h="1525945">
                <a:moveTo>
                  <a:pt x="0" y="0"/>
                </a:moveTo>
                <a:lnTo>
                  <a:pt x="461282" y="0"/>
                </a:lnTo>
                <a:lnTo>
                  <a:pt x="461282" y="1525945"/>
                </a:lnTo>
                <a:lnTo>
                  <a:pt x="0" y="152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2054" r="-1471" b="-1866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68089" y="7939009"/>
            <a:ext cx="5508335" cy="872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6"/>
              </a:lnSpc>
              <a:spcBef>
                <a:spcPct val="0"/>
              </a:spcBef>
            </a:pPr>
            <a:r>
              <a:rPr lang="en-US" sz="5040" spc="362">
                <a:solidFill>
                  <a:srgbClr val="010100"/>
                </a:solidFill>
                <a:latin typeface="Caladea Bold"/>
              </a:rPr>
              <a:t>Moving Forward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14373756" y="197617"/>
            <a:ext cx="3914244" cy="1662165"/>
          </a:xfrm>
          <a:custGeom>
            <a:avLst/>
            <a:gdLst/>
            <a:ahLst/>
            <a:cxnLst/>
            <a:rect l="l" t="t" r="r" b="b"/>
            <a:pathLst>
              <a:path w="3914244" h="1662165">
                <a:moveTo>
                  <a:pt x="0" y="0"/>
                </a:moveTo>
                <a:lnTo>
                  <a:pt x="3914244" y="0"/>
                </a:lnTo>
                <a:lnTo>
                  <a:pt x="3914244" y="1662166"/>
                </a:lnTo>
                <a:lnTo>
                  <a:pt x="0" y="1662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16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3298" y="1887707"/>
            <a:ext cx="407494" cy="1800084"/>
          </a:xfrm>
          <a:custGeom>
            <a:avLst/>
            <a:gdLst/>
            <a:ahLst/>
            <a:cxnLst/>
            <a:rect l="l" t="t" r="r" b="b"/>
            <a:pathLst>
              <a:path w="407494" h="1800084">
                <a:moveTo>
                  <a:pt x="0" y="0"/>
                </a:moveTo>
                <a:lnTo>
                  <a:pt x="407495" y="0"/>
                </a:lnTo>
                <a:lnTo>
                  <a:pt x="407495" y="1800084"/>
                </a:lnTo>
                <a:lnTo>
                  <a:pt x="0" y="1800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3638" b="-14375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918240" y="6294624"/>
            <a:ext cx="594179" cy="1026659"/>
          </a:xfrm>
          <a:custGeom>
            <a:avLst/>
            <a:gdLst/>
            <a:ahLst/>
            <a:cxnLst/>
            <a:rect l="l" t="t" r="r" b="b"/>
            <a:pathLst>
              <a:path w="594179" h="1026659">
                <a:moveTo>
                  <a:pt x="0" y="0"/>
                </a:moveTo>
                <a:lnTo>
                  <a:pt x="594179" y="0"/>
                </a:lnTo>
                <a:lnTo>
                  <a:pt x="594179" y="1026659"/>
                </a:lnTo>
                <a:lnTo>
                  <a:pt x="0" y="1026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950451">
            <a:off x="14598347" y="5878064"/>
            <a:ext cx="639785" cy="326290"/>
          </a:xfrm>
          <a:custGeom>
            <a:avLst/>
            <a:gdLst/>
            <a:ahLst/>
            <a:cxnLst/>
            <a:rect l="l" t="t" r="r" b="b"/>
            <a:pathLst>
              <a:path w="639785" h="326290">
                <a:moveTo>
                  <a:pt x="0" y="0"/>
                </a:moveTo>
                <a:lnTo>
                  <a:pt x="639786" y="0"/>
                </a:lnTo>
                <a:lnTo>
                  <a:pt x="639786" y="326290"/>
                </a:lnTo>
                <a:lnTo>
                  <a:pt x="0" y="3262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324515" y="8503811"/>
            <a:ext cx="12963110" cy="67094"/>
          </a:xfrm>
          <a:custGeom>
            <a:avLst/>
            <a:gdLst/>
            <a:ahLst/>
            <a:cxnLst/>
            <a:rect l="l" t="t" r="r" b="b"/>
            <a:pathLst>
              <a:path w="12963110" h="67094">
                <a:moveTo>
                  <a:pt x="0" y="0"/>
                </a:moveTo>
                <a:lnTo>
                  <a:pt x="12963110" y="0"/>
                </a:lnTo>
                <a:lnTo>
                  <a:pt x="12963110" y="67094"/>
                </a:lnTo>
                <a:lnTo>
                  <a:pt x="0" y="670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35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240000" y="7709431"/>
            <a:ext cx="47625" cy="811903"/>
          </a:xfrm>
          <a:custGeom>
            <a:avLst/>
            <a:gdLst/>
            <a:ahLst/>
            <a:cxnLst/>
            <a:rect l="l" t="t" r="r" b="b"/>
            <a:pathLst>
              <a:path w="47625" h="811903">
                <a:moveTo>
                  <a:pt x="0" y="0"/>
                </a:moveTo>
                <a:lnTo>
                  <a:pt x="47625" y="0"/>
                </a:lnTo>
                <a:lnTo>
                  <a:pt x="47625" y="811902"/>
                </a:lnTo>
                <a:lnTo>
                  <a:pt x="0" y="811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406809" r="-188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166439" y="6901110"/>
            <a:ext cx="2583109" cy="461731"/>
          </a:xfrm>
          <a:custGeom>
            <a:avLst/>
            <a:gdLst/>
            <a:ahLst/>
            <a:cxnLst/>
            <a:rect l="l" t="t" r="r" b="b"/>
            <a:pathLst>
              <a:path w="2583109" h="461731">
                <a:moveTo>
                  <a:pt x="0" y="0"/>
                </a:moveTo>
                <a:lnTo>
                  <a:pt x="2583109" y="0"/>
                </a:lnTo>
                <a:lnTo>
                  <a:pt x="2583109" y="461731"/>
                </a:lnTo>
                <a:lnTo>
                  <a:pt x="0" y="4617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910551" y="7892529"/>
            <a:ext cx="827927" cy="461731"/>
          </a:xfrm>
          <a:custGeom>
            <a:avLst/>
            <a:gdLst/>
            <a:ahLst/>
            <a:cxnLst/>
            <a:rect l="l" t="t" r="r" b="b"/>
            <a:pathLst>
              <a:path w="827927" h="461731">
                <a:moveTo>
                  <a:pt x="0" y="0"/>
                </a:moveTo>
                <a:lnTo>
                  <a:pt x="827927" y="0"/>
                </a:lnTo>
                <a:lnTo>
                  <a:pt x="827927" y="461731"/>
                </a:lnTo>
                <a:lnTo>
                  <a:pt x="0" y="4617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119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29333" y="8503811"/>
            <a:ext cx="1690747" cy="1492085"/>
          </a:xfrm>
          <a:custGeom>
            <a:avLst/>
            <a:gdLst/>
            <a:ahLst/>
            <a:cxnLst/>
            <a:rect l="l" t="t" r="r" b="b"/>
            <a:pathLst>
              <a:path w="1690747" h="1492085">
                <a:moveTo>
                  <a:pt x="0" y="0"/>
                </a:moveTo>
                <a:lnTo>
                  <a:pt x="1690747" y="0"/>
                </a:lnTo>
                <a:lnTo>
                  <a:pt x="1690747" y="1492085"/>
                </a:lnTo>
                <a:lnTo>
                  <a:pt x="0" y="14920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513169" y="3877812"/>
            <a:ext cx="2549287" cy="1883286"/>
          </a:xfrm>
          <a:custGeom>
            <a:avLst/>
            <a:gdLst/>
            <a:ahLst/>
            <a:cxnLst/>
            <a:rect l="l" t="t" r="r" b="b"/>
            <a:pathLst>
              <a:path w="2549287" h="1883286">
                <a:moveTo>
                  <a:pt x="0" y="0"/>
                </a:moveTo>
                <a:lnTo>
                  <a:pt x="2549287" y="0"/>
                </a:lnTo>
                <a:lnTo>
                  <a:pt x="2549287" y="1883286"/>
                </a:lnTo>
                <a:lnTo>
                  <a:pt x="0" y="188328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74707" y="6359499"/>
            <a:ext cx="2053402" cy="1314178"/>
          </a:xfrm>
          <a:custGeom>
            <a:avLst/>
            <a:gdLst/>
            <a:ahLst/>
            <a:cxnLst/>
            <a:rect l="l" t="t" r="r" b="b"/>
            <a:pathLst>
              <a:path w="2053402" h="1314178">
                <a:moveTo>
                  <a:pt x="0" y="0"/>
                </a:moveTo>
                <a:lnTo>
                  <a:pt x="2053402" y="0"/>
                </a:lnTo>
                <a:lnTo>
                  <a:pt x="2053402" y="1314177"/>
                </a:lnTo>
                <a:lnTo>
                  <a:pt x="0" y="131417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8228155" y="6541194"/>
            <a:ext cx="1831689" cy="911265"/>
          </a:xfrm>
          <a:custGeom>
            <a:avLst/>
            <a:gdLst/>
            <a:ahLst/>
            <a:cxnLst/>
            <a:rect l="l" t="t" r="r" b="b"/>
            <a:pathLst>
              <a:path w="1831689" h="911265">
                <a:moveTo>
                  <a:pt x="0" y="0"/>
                </a:moveTo>
                <a:lnTo>
                  <a:pt x="1831690" y="0"/>
                </a:lnTo>
                <a:lnTo>
                  <a:pt x="1831690" y="911265"/>
                </a:lnTo>
                <a:lnTo>
                  <a:pt x="0" y="91126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513169" y="336887"/>
            <a:ext cx="8160395" cy="155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9069" spc="652">
                <a:solidFill>
                  <a:srgbClr val="4E7DBD"/>
                </a:solidFill>
                <a:latin typeface="Anton"/>
              </a:rPr>
              <a:t>THE EXPERIMENT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4707" y="1840082"/>
            <a:ext cx="17054796" cy="86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7"/>
              </a:lnSpc>
              <a:spcBef>
                <a:spcPct val="0"/>
              </a:spcBef>
            </a:pPr>
            <a:r>
              <a:rPr lang="en-US" sz="2476" spc="178">
                <a:solidFill>
                  <a:srgbClr val="000000"/>
                </a:solidFill>
                <a:latin typeface="Caladea Bold"/>
              </a:rPr>
              <a:t>20,000 random customers were selected from the pool of 5M, resulting in </a:t>
            </a:r>
            <a:r>
              <a:rPr lang="en-US" sz="2476" spc="178">
                <a:solidFill>
                  <a:srgbClr val="4E7DBD"/>
                </a:solidFill>
                <a:latin typeface="Caladea Bold"/>
              </a:rPr>
              <a:t>5.3%</a:t>
            </a:r>
            <a:r>
              <a:rPr lang="en-US" sz="2476" spc="178">
                <a:solidFill>
                  <a:srgbClr val="000000"/>
                </a:solidFill>
                <a:latin typeface="Caladea Bold"/>
              </a:rPr>
              <a:t> purchaser response rate &amp; average spending of</a:t>
            </a:r>
            <a:r>
              <a:rPr lang="en-US" sz="2476" spc="178">
                <a:solidFill>
                  <a:srgbClr val="4E7DBD"/>
                </a:solidFill>
                <a:latin typeface="Caladea Bold"/>
              </a:rPr>
              <a:t> $102.62 </a:t>
            </a:r>
            <a:r>
              <a:rPr lang="en-US" sz="2476" spc="178">
                <a:solidFill>
                  <a:srgbClr val="000000"/>
                </a:solidFill>
                <a:latin typeface="Caladea Bold"/>
              </a:rPr>
              <a:t>per purchaser.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4707" y="2809791"/>
            <a:ext cx="17054796" cy="90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7"/>
              </a:lnSpc>
              <a:spcBef>
                <a:spcPct val="0"/>
              </a:spcBef>
            </a:pPr>
            <a:r>
              <a:rPr lang="en-US" sz="2576" spc="185">
                <a:solidFill>
                  <a:srgbClr val="000000"/>
                </a:solidFill>
                <a:latin typeface="Caladea Bold"/>
              </a:rPr>
              <a:t>Extrapolating these results to the remaining </a:t>
            </a:r>
            <a:r>
              <a:rPr lang="en-US" sz="2576" spc="185">
                <a:solidFill>
                  <a:srgbClr val="E44E17"/>
                </a:solidFill>
                <a:latin typeface="Caladea Bold"/>
              </a:rPr>
              <a:t>180,000</a:t>
            </a:r>
            <a:r>
              <a:rPr lang="en-US" sz="2576" spc="185">
                <a:solidFill>
                  <a:srgbClr val="000000"/>
                </a:solidFill>
                <a:latin typeface="Caladea Bold"/>
              </a:rPr>
              <a:t> customers suggests a gross profit of </a:t>
            </a:r>
            <a:r>
              <a:rPr lang="en-US" sz="2576" spc="185">
                <a:solidFill>
                  <a:srgbClr val="E44E17"/>
                </a:solidFill>
                <a:latin typeface="Caladea Bold"/>
              </a:rPr>
              <a:t>$619,037.7</a:t>
            </a:r>
            <a:r>
              <a:rPr lang="en-US" sz="2576" spc="185">
                <a:solidFill>
                  <a:srgbClr val="000000"/>
                </a:solidFill>
                <a:latin typeface="Caladea Bold"/>
              </a:rPr>
              <a:t> (after subtracting mailing expenses of $2 per mail).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754283" y="6431018"/>
            <a:ext cx="1841845" cy="62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  <a:spcBef>
                <a:spcPct val="0"/>
              </a:spcBef>
            </a:pPr>
            <a:r>
              <a:rPr lang="en-US" sz="3539" spc="254">
                <a:solidFill>
                  <a:srgbClr val="4E7DBD"/>
                </a:solidFill>
                <a:latin typeface="Caladea Bold"/>
              </a:rPr>
              <a:t>$102.62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44796" y="6488397"/>
            <a:ext cx="2826395" cy="35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6"/>
              </a:lnSpc>
              <a:spcBef>
                <a:spcPct val="0"/>
              </a:spcBef>
            </a:pPr>
            <a:r>
              <a:rPr lang="en-US" sz="2140" spc="154">
                <a:solidFill>
                  <a:srgbClr val="000000"/>
                </a:solidFill>
                <a:latin typeface="Caladea Bold"/>
              </a:rPr>
              <a:t>average calculation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86295" y="8624758"/>
            <a:ext cx="5867591" cy="35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6"/>
              </a:lnSpc>
              <a:spcBef>
                <a:spcPct val="0"/>
              </a:spcBef>
            </a:pPr>
            <a:r>
              <a:rPr lang="en-US" sz="2140" spc="154">
                <a:solidFill>
                  <a:srgbClr val="000000"/>
                </a:solidFill>
                <a:latin typeface="Caladea Bold"/>
              </a:rPr>
              <a:t>extrapolating on remaining 180,000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3953" y="9336788"/>
            <a:ext cx="2808313" cy="62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  <a:spcBef>
                <a:spcPct val="0"/>
              </a:spcBef>
            </a:pPr>
            <a:r>
              <a:rPr lang="en-US" sz="3539" spc="254">
                <a:solidFill>
                  <a:srgbClr val="E44E17"/>
                </a:solidFill>
                <a:latin typeface="Caladea Bold"/>
                <a:ea typeface="Caladea Bold"/>
              </a:rPr>
              <a:t>$61﻿9,037.7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24013" y="3947540"/>
            <a:ext cx="809774" cy="62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  <a:spcBef>
                <a:spcPct val="0"/>
              </a:spcBef>
            </a:pPr>
            <a:r>
              <a:rPr lang="en-US" sz="3539" spc="254">
                <a:solidFill>
                  <a:srgbClr val="000000"/>
                </a:solidFill>
                <a:latin typeface="Caladea Bold"/>
              </a:rPr>
              <a:t>5 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4707" y="5856505"/>
            <a:ext cx="2053402" cy="62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  <a:spcBef>
                <a:spcPct val="0"/>
              </a:spcBef>
            </a:pPr>
            <a:r>
              <a:rPr lang="en-US" sz="3539" spc="254">
                <a:solidFill>
                  <a:srgbClr val="000000"/>
                </a:solidFill>
                <a:latin typeface="Caladea Bold"/>
              </a:rPr>
              <a:t>180,000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40415" y="6003092"/>
            <a:ext cx="2053402" cy="62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  <a:spcBef>
                <a:spcPct val="0"/>
              </a:spcBef>
            </a:pPr>
            <a:r>
              <a:rPr lang="en-US" sz="3539" spc="254">
                <a:solidFill>
                  <a:srgbClr val="000000"/>
                </a:solidFill>
                <a:latin typeface="Caladea Bold"/>
              </a:rPr>
              <a:t>20,000</a:t>
            </a:r>
          </a:p>
        </p:txBody>
      </p:sp>
      <p:sp>
        <p:nvSpPr>
          <p:cNvPr id="23" name="Freeform 23"/>
          <p:cNvSpPr/>
          <p:nvPr/>
        </p:nvSpPr>
        <p:spPr>
          <a:xfrm rot="5400000">
            <a:off x="1910551" y="8749109"/>
            <a:ext cx="827927" cy="461731"/>
          </a:xfrm>
          <a:custGeom>
            <a:avLst/>
            <a:gdLst/>
            <a:ahLst/>
            <a:cxnLst/>
            <a:rect l="l" t="t" r="r" b="b"/>
            <a:pathLst>
              <a:path w="827927" h="461731">
                <a:moveTo>
                  <a:pt x="0" y="0"/>
                </a:moveTo>
                <a:lnTo>
                  <a:pt x="827927" y="0"/>
                </a:lnTo>
                <a:lnTo>
                  <a:pt x="827927" y="461731"/>
                </a:lnTo>
                <a:lnTo>
                  <a:pt x="0" y="4617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119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2309444">
            <a:off x="6792667" y="5635669"/>
            <a:ext cx="1400470" cy="250334"/>
          </a:xfrm>
          <a:custGeom>
            <a:avLst/>
            <a:gdLst/>
            <a:ahLst/>
            <a:cxnLst/>
            <a:rect l="l" t="t" r="r" b="b"/>
            <a:pathLst>
              <a:path w="1400470" h="250334">
                <a:moveTo>
                  <a:pt x="0" y="0"/>
                </a:moveTo>
                <a:lnTo>
                  <a:pt x="1400470" y="0"/>
                </a:lnTo>
                <a:lnTo>
                  <a:pt x="1400470" y="250334"/>
                </a:lnTo>
                <a:lnTo>
                  <a:pt x="0" y="2503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8466889">
            <a:off x="3051516" y="5606545"/>
            <a:ext cx="1400470" cy="250334"/>
          </a:xfrm>
          <a:custGeom>
            <a:avLst/>
            <a:gdLst/>
            <a:ahLst/>
            <a:cxnLst/>
            <a:rect l="l" t="t" r="r" b="b"/>
            <a:pathLst>
              <a:path w="1400470" h="250334">
                <a:moveTo>
                  <a:pt x="0" y="0"/>
                </a:moveTo>
                <a:lnTo>
                  <a:pt x="1400470" y="0"/>
                </a:lnTo>
                <a:lnTo>
                  <a:pt x="1400470" y="250334"/>
                </a:lnTo>
                <a:lnTo>
                  <a:pt x="0" y="2503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 rot="2293159">
            <a:off x="6878170" y="4848691"/>
            <a:ext cx="1991907" cy="726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6"/>
              </a:lnSpc>
            </a:pPr>
            <a:r>
              <a:rPr lang="en-US" sz="2140" spc="154">
                <a:solidFill>
                  <a:srgbClr val="000000"/>
                </a:solidFill>
                <a:latin typeface="Caladea Bold"/>
              </a:rPr>
              <a:t>random</a:t>
            </a:r>
          </a:p>
          <a:p>
            <a:pPr algn="ctr">
              <a:lnSpc>
                <a:spcPts val="2996"/>
              </a:lnSpc>
              <a:spcBef>
                <a:spcPct val="0"/>
              </a:spcBef>
            </a:pPr>
            <a:r>
              <a:rPr lang="en-US" sz="2140" spc="154">
                <a:solidFill>
                  <a:srgbClr val="000000"/>
                </a:solidFill>
                <a:latin typeface="Caladea Bold"/>
              </a:rPr>
              <a:t>experiment</a:t>
            </a:r>
          </a:p>
        </p:txBody>
      </p:sp>
      <p:sp>
        <p:nvSpPr>
          <p:cNvPr id="27" name="TextBox 27"/>
          <p:cNvSpPr txBox="1"/>
          <p:nvPr/>
        </p:nvSpPr>
        <p:spPr>
          <a:xfrm rot="-2362583">
            <a:off x="2840821" y="5284578"/>
            <a:ext cx="1542405" cy="35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6"/>
              </a:lnSpc>
              <a:spcBef>
                <a:spcPct val="0"/>
              </a:spcBef>
            </a:pPr>
            <a:r>
              <a:rPr lang="en-US" sz="2140" spc="154">
                <a:solidFill>
                  <a:srgbClr val="000000"/>
                </a:solidFill>
                <a:latin typeface="Caladea Bold"/>
              </a:rPr>
              <a:t>random</a:t>
            </a:r>
          </a:p>
        </p:txBody>
      </p:sp>
      <p:sp>
        <p:nvSpPr>
          <p:cNvPr id="28" name="Freeform 28"/>
          <p:cNvSpPr/>
          <p:nvPr/>
        </p:nvSpPr>
        <p:spPr>
          <a:xfrm rot="-10800000">
            <a:off x="14373756" y="197617"/>
            <a:ext cx="3914244" cy="1662165"/>
          </a:xfrm>
          <a:custGeom>
            <a:avLst/>
            <a:gdLst/>
            <a:ahLst/>
            <a:cxnLst/>
            <a:rect l="l" t="t" r="r" b="b"/>
            <a:pathLst>
              <a:path w="3914244" h="1662165">
                <a:moveTo>
                  <a:pt x="0" y="0"/>
                </a:moveTo>
                <a:lnTo>
                  <a:pt x="3914244" y="0"/>
                </a:lnTo>
                <a:lnTo>
                  <a:pt x="3914244" y="1662166"/>
                </a:lnTo>
                <a:lnTo>
                  <a:pt x="0" y="166216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3316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45953" y="3065523"/>
            <a:ext cx="1001638" cy="1108313"/>
          </a:xfrm>
          <a:custGeom>
            <a:avLst/>
            <a:gdLst/>
            <a:ahLst/>
            <a:cxnLst/>
            <a:rect l="l" t="t" r="r" b="b"/>
            <a:pathLst>
              <a:path w="1001638" h="1108313">
                <a:moveTo>
                  <a:pt x="0" y="0"/>
                </a:moveTo>
                <a:lnTo>
                  <a:pt x="1001638" y="0"/>
                </a:lnTo>
                <a:lnTo>
                  <a:pt x="1001638" y="1108313"/>
                </a:lnTo>
                <a:lnTo>
                  <a:pt x="0" y="1108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053448" y="336887"/>
            <a:ext cx="3690752" cy="153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9069" spc="652" dirty="0">
                <a:solidFill>
                  <a:srgbClr val="4E7DBD"/>
                </a:solidFill>
                <a:latin typeface="Anton"/>
              </a:rPr>
              <a:t>GOALS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8225" y="2236475"/>
            <a:ext cx="17054796" cy="54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7"/>
              </a:lnSpc>
              <a:spcBef>
                <a:spcPct val="0"/>
              </a:spcBef>
            </a:pPr>
            <a:r>
              <a:rPr lang="en-US" sz="3076" spc="221">
                <a:solidFill>
                  <a:srgbClr val="010100"/>
                </a:solidFill>
                <a:latin typeface="Caladea Bold"/>
              </a:rPr>
              <a:t>Identify by rank top </a:t>
            </a:r>
            <a:r>
              <a:rPr lang="en-US" sz="3076" spc="221">
                <a:solidFill>
                  <a:srgbClr val="E44E17"/>
                </a:solidFill>
                <a:latin typeface="Caladea Bold"/>
              </a:rPr>
              <a:t>180,000 potential purchasers </a:t>
            </a:r>
            <a:r>
              <a:rPr lang="en-US" sz="3076" spc="221">
                <a:solidFill>
                  <a:srgbClr val="010100"/>
                </a:solidFill>
                <a:latin typeface="Caladea Bold"/>
              </a:rPr>
              <a:t>from the shared pool.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8225" y="2989323"/>
            <a:ext cx="17054796" cy="54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7"/>
              </a:lnSpc>
              <a:spcBef>
                <a:spcPct val="0"/>
              </a:spcBef>
            </a:pPr>
            <a:r>
              <a:rPr lang="en-US" sz="3076" spc="221">
                <a:solidFill>
                  <a:srgbClr val="E44E17"/>
                </a:solidFill>
                <a:latin typeface="Caladea Bold"/>
              </a:rPr>
              <a:t>Maximize sales &amp;profits </a:t>
            </a:r>
            <a:r>
              <a:rPr lang="en-US" sz="3076" spc="221">
                <a:solidFill>
                  <a:srgbClr val="010100"/>
                </a:solidFill>
                <a:latin typeface="Caladea Bold"/>
              </a:rPr>
              <a:t>by targeting high-potential customers.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8225" y="3739844"/>
            <a:ext cx="17054796" cy="54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7"/>
              </a:lnSpc>
              <a:spcBef>
                <a:spcPct val="0"/>
              </a:spcBef>
            </a:pPr>
            <a:r>
              <a:rPr lang="en-US" sz="3076" spc="221">
                <a:solidFill>
                  <a:srgbClr val="E44E17"/>
                </a:solidFill>
                <a:latin typeface="Caladea Bold"/>
              </a:rPr>
              <a:t>Mitigate randomness </a:t>
            </a:r>
            <a:r>
              <a:rPr lang="en-US" sz="3076" spc="221">
                <a:solidFill>
                  <a:srgbClr val="000000"/>
                </a:solidFill>
                <a:latin typeface="Caladea Bold"/>
              </a:rPr>
              <a:t>in customer selection through predictive algorithms.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5967789"/>
            <a:ext cx="2662238" cy="1966728"/>
          </a:xfrm>
          <a:custGeom>
            <a:avLst/>
            <a:gdLst/>
            <a:ahLst/>
            <a:cxnLst/>
            <a:rect l="l" t="t" r="r" b="b"/>
            <a:pathLst>
              <a:path w="2662238" h="1966728">
                <a:moveTo>
                  <a:pt x="0" y="0"/>
                </a:moveTo>
                <a:lnTo>
                  <a:pt x="2662238" y="0"/>
                </a:lnTo>
                <a:lnTo>
                  <a:pt x="2662238" y="1966728"/>
                </a:lnTo>
                <a:lnTo>
                  <a:pt x="0" y="1966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504903" y="6332820"/>
            <a:ext cx="2502650" cy="1601696"/>
          </a:xfrm>
          <a:custGeom>
            <a:avLst/>
            <a:gdLst/>
            <a:ahLst/>
            <a:cxnLst/>
            <a:rect l="l" t="t" r="r" b="b"/>
            <a:pathLst>
              <a:path w="2502650" h="1601696">
                <a:moveTo>
                  <a:pt x="0" y="0"/>
                </a:moveTo>
                <a:lnTo>
                  <a:pt x="2502650" y="0"/>
                </a:lnTo>
                <a:lnTo>
                  <a:pt x="2502650" y="1601697"/>
                </a:lnTo>
                <a:lnTo>
                  <a:pt x="0" y="16016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004657" y="5785766"/>
            <a:ext cx="2940042" cy="2594587"/>
          </a:xfrm>
          <a:custGeom>
            <a:avLst/>
            <a:gdLst/>
            <a:ahLst/>
            <a:cxnLst/>
            <a:rect l="l" t="t" r="r" b="b"/>
            <a:pathLst>
              <a:path w="2940042" h="2594587">
                <a:moveTo>
                  <a:pt x="0" y="0"/>
                </a:moveTo>
                <a:lnTo>
                  <a:pt x="2940042" y="0"/>
                </a:lnTo>
                <a:lnTo>
                  <a:pt x="2940042" y="2594586"/>
                </a:lnTo>
                <a:lnTo>
                  <a:pt x="0" y="25945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486182" y="6771386"/>
            <a:ext cx="3749454" cy="623347"/>
          </a:xfrm>
          <a:custGeom>
            <a:avLst/>
            <a:gdLst/>
            <a:ahLst/>
            <a:cxnLst/>
            <a:rect l="l" t="t" r="r" b="b"/>
            <a:pathLst>
              <a:path w="3749454" h="623347">
                <a:moveTo>
                  <a:pt x="0" y="0"/>
                </a:moveTo>
                <a:lnTo>
                  <a:pt x="3749454" y="0"/>
                </a:lnTo>
                <a:lnTo>
                  <a:pt x="3749454" y="623346"/>
                </a:lnTo>
                <a:lnTo>
                  <a:pt x="0" y="6233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550045" y="8025260"/>
            <a:ext cx="809774" cy="62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  <a:spcBef>
                <a:spcPct val="0"/>
              </a:spcBef>
            </a:pPr>
            <a:r>
              <a:rPr lang="en-US" sz="3539" spc="254">
                <a:solidFill>
                  <a:srgbClr val="000000"/>
                </a:solidFill>
                <a:latin typeface="Caladea Bold"/>
              </a:rPr>
              <a:t>5 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06405" y="7865174"/>
            <a:ext cx="2801149" cy="62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  <a:spcBef>
                <a:spcPct val="0"/>
              </a:spcBef>
            </a:pPr>
            <a:r>
              <a:rPr lang="en-US" sz="3539" spc="254">
                <a:solidFill>
                  <a:srgbClr val="000000"/>
                </a:solidFill>
                <a:latin typeface="Caladea Bold"/>
              </a:rPr>
              <a:t>180,000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007553" y="6793396"/>
            <a:ext cx="3749454" cy="623347"/>
          </a:xfrm>
          <a:custGeom>
            <a:avLst/>
            <a:gdLst/>
            <a:ahLst/>
            <a:cxnLst/>
            <a:rect l="l" t="t" r="r" b="b"/>
            <a:pathLst>
              <a:path w="3749454" h="623347">
                <a:moveTo>
                  <a:pt x="0" y="0"/>
                </a:moveTo>
                <a:lnTo>
                  <a:pt x="3749454" y="0"/>
                </a:lnTo>
                <a:lnTo>
                  <a:pt x="3749454" y="623347"/>
                </a:lnTo>
                <a:lnTo>
                  <a:pt x="0" y="6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947711" y="6294720"/>
            <a:ext cx="2826395" cy="35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6"/>
              </a:lnSpc>
              <a:spcBef>
                <a:spcPct val="0"/>
              </a:spcBef>
            </a:pPr>
            <a:r>
              <a:rPr lang="en-US" sz="2140" spc="154">
                <a:solidFill>
                  <a:srgbClr val="000000"/>
                </a:solidFill>
                <a:latin typeface="Caladea Bold"/>
              </a:rPr>
              <a:t>Classifier modelling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12787" y="6294720"/>
            <a:ext cx="2930277" cy="35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6"/>
              </a:lnSpc>
              <a:spcBef>
                <a:spcPct val="0"/>
              </a:spcBef>
            </a:pPr>
            <a:r>
              <a:rPr lang="en-US" sz="2140" spc="154">
                <a:solidFill>
                  <a:srgbClr val="000000"/>
                </a:solidFill>
                <a:latin typeface="Caladea Bold"/>
              </a:rPr>
              <a:t>Regression modeling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8021" y="2312675"/>
            <a:ext cx="272467" cy="1963369"/>
          </a:xfrm>
          <a:custGeom>
            <a:avLst/>
            <a:gdLst/>
            <a:ahLst/>
            <a:cxnLst/>
            <a:rect l="l" t="t" r="r" b="b"/>
            <a:pathLst>
              <a:path w="272467" h="1963369">
                <a:moveTo>
                  <a:pt x="0" y="0"/>
                </a:moveTo>
                <a:lnTo>
                  <a:pt x="272467" y="0"/>
                </a:lnTo>
                <a:lnTo>
                  <a:pt x="272467" y="1963370"/>
                </a:lnTo>
                <a:lnTo>
                  <a:pt x="0" y="19633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b="-441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10800000">
            <a:off x="14373756" y="197617"/>
            <a:ext cx="3914244" cy="1662165"/>
          </a:xfrm>
          <a:custGeom>
            <a:avLst/>
            <a:gdLst/>
            <a:ahLst/>
            <a:cxnLst/>
            <a:rect l="l" t="t" r="r" b="b"/>
            <a:pathLst>
              <a:path w="3914244" h="1662165">
                <a:moveTo>
                  <a:pt x="0" y="0"/>
                </a:moveTo>
                <a:lnTo>
                  <a:pt x="3914244" y="0"/>
                </a:lnTo>
                <a:lnTo>
                  <a:pt x="3914244" y="1662166"/>
                </a:lnTo>
                <a:lnTo>
                  <a:pt x="0" y="16621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16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32020" y="336887"/>
            <a:ext cx="7722691" cy="155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9069" spc="652">
                <a:solidFill>
                  <a:srgbClr val="4E7DBD"/>
                </a:solidFill>
                <a:latin typeface="Anton"/>
              </a:rPr>
              <a:t>CLASSIFICATION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33204" y="2371140"/>
            <a:ext cx="17054796" cy="179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27"/>
              </a:lnSpc>
            </a:pPr>
            <a:r>
              <a:rPr lang="en-US" sz="3376" spc="243">
                <a:solidFill>
                  <a:srgbClr val="E44E17"/>
                </a:solidFill>
                <a:latin typeface="Caladea Bold"/>
              </a:rPr>
              <a:t>Logistic Regression</a:t>
            </a:r>
            <a:r>
              <a:rPr lang="en-US" sz="3376" spc="243">
                <a:solidFill>
                  <a:srgbClr val="010100"/>
                </a:solidFill>
                <a:latin typeface="Caladea Bold"/>
              </a:rPr>
              <a:t> is the optimal choice for ranking customers, as it uses probabilities to classify customers.</a:t>
            </a:r>
          </a:p>
          <a:p>
            <a:pPr>
              <a:lnSpc>
                <a:spcPts val="4727"/>
              </a:lnSpc>
              <a:spcBef>
                <a:spcPct val="0"/>
              </a:spcBef>
            </a:pPr>
            <a:endParaRPr lang="en-US" sz="3376" spc="243">
              <a:solidFill>
                <a:srgbClr val="010100"/>
              </a:solidFill>
              <a:latin typeface="Caladea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33204" y="4465184"/>
            <a:ext cx="17054796" cy="5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27"/>
              </a:lnSpc>
              <a:spcBef>
                <a:spcPct val="0"/>
              </a:spcBef>
            </a:pPr>
            <a:r>
              <a:rPr lang="en-US" sz="3376" spc="243">
                <a:solidFill>
                  <a:srgbClr val="000000"/>
                </a:solidFill>
                <a:latin typeface="Caladea Bold"/>
              </a:rPr>
              <a:t>Achieved a</a:t>
            </a:r>
            <a:r>
              <a:rPr lang="en-US" sz="3376" spc="243">
                <a:solidFill>
                  <a:srgbClr val="E44E17"/>
                </a:solidFill>
                <a:latin typeface="Caladea Bold"/>
              </a:rPr>
              <a:t> </a:t>
            </a:r>
            <a:r>
              <a:rPr lang="en-US" sz="3376" spc="243">
                <a:solidFill>
                  <a:srgbClr val="000000"/>
                </a:solidFill>
                <a:latin typeface="Caladea Bold"/>
              </a:rPr>
              <a:t>74.29% accuracy rate &amp; </a:t>
            </a:r>
            <a:r>
              <a:rPr lang="en-US" sz="3376" spc="243">
                <a:solidFill>
                  <a:srgbClr val="E44E17"/>
                </a:solidFill>
                <a:latin typeface="Caladea Bold"/>
              </a:rPr>
              <a:t>97.99%</a:t>
            </a:r>
            <a:r>
              <a:rPr lang="en-US" sz="3376" spc="243">
                <a:solidFill>
                  <a:srgbClr val="000000"/>
                </a:solidFill>
                <a:latin typeface="Caladea Bold"/>
              </a:rPr>
              <a:t> sensitivity.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2807" y="5822725"/>
            <a:ext cx="15302178" cy="239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27"/>
              </a:lnSpc>
              <a:spcBef>
                <a:spcPct val="0"/>
              </a:spcBef>
            </a:pPr>
            <a:r>
              <a:rPr lang="en-US" sz="3376" spc="243">
                <a:solidFill>
                  <a:srgbClr val="000000"/>
                </a:solidFill>
                <a:latin typeface="Caladea Bold"/>
              </a:rPr>
              <a:t>Cumulative gain chart demonstrates the model's superiority over the baseline, with a </a:t>
            </a:r>
            <a:r>
              <a:rPr lang="en-US" sz="3376" spc="243">
                <a:solidFill>
                  <a:srgbClr val="E44E17"/>
                </a:solidFill>
                <a:latin typeface="Caladea Bold"/>
              </a:rPr>
              <a:t>50% correct classification</a:t>
            </a:r>
            <a:r>
              <a:rPr lang="en-US" sz="3376" spc="243">
                <a:solidFill>
                  <a:srgbClr val="000000"/>
                </a:solidFill>
                <a:latin typeface="Caladea Bold"/>
              </a:rPr>
              <a:t> rate for purchasers compared to the baseline's 25% at the 25% sample mark.</a:t>
            </a:r>
          </a:p>
          <a:p>
            <a:pPr>
              <a:lnSpc>
                <a:spcPts val="4727"/>
              </a:lnSpc>
              <a:spcBef>
                <a:spcPct val="0"/>
              </a:spcBef>
            </a:pPr>
            <a:endParaRPr lang="en-US" sz="3376" spc="243">
              <a:solidFill>
                <a:srgbClr val="000000"/>
              </a:solidFill>
              <a:latin typeface="Caladea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96751" y="2518678"/>
            <a:ext cx="613898" cy="4559713"/>
          </a:xfrm>
          <a:custGeom>
            <a:avLst/>
            <a:gdLst/>
            <a:ahLst/>
            <a:cxnLst/>
            <a:rect l="l" t="t" r="r" b="b"/>
            <a:pathLst>
              <a:path w="613898" h="4559713">
                <a:moveTo>
                  <a:pt x="0" y="0"/>
                </a:moveTo>
                <a:lnTo>
                  <a:pt x="613899" y="0"/>
                </a:lnTo>
                <a:lnTo>
                  <a:pt x="613899" y="4559713"/>
                </a:lnTo>
                <a:lnTo>
                  <a:pt x="0" y="4559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398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4373756" y="197617"/>
            <a:ext cx="3914244" cy="1662165"/>
          </a:xfrm>
          <a:custGeom>
            <a:avLst/>
            <a:gdLst/>
            <a:ahLst/>
            <a:cxnLst/>
            <a:rect l="l" t="t" r="r" b="b"/>
            <a:pathLst>
              <a:path w="3914244" h="1662165">
                <a:moveTo>
                  <a:pt x="0" y="0"/>
                </a:moveTo>
                <a:lnTo>
                  <a:pt x="3914244" y="0"/>
                </a:lnTo>
                <a:lnTo>
                  <a:pt x="3914244" y="1662166"/>
                </a:lnTo>
                <a:lnTo>
                  <a:pt x="0" y="1662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16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6789" y="2067747"/>
            <a:ext cx="333039" cy="2473637"/>
          </a:xfrm>
          <a:custGeom>
            <a:avLst/>
            <a:gdLst/>
            <a:ahLst/>
            <a:cxnLst/>
            <a:rect l="l" t="t" r="r" b="b"/>
            <a:pathLst>
              <a:path w="333039" h="2473637">
                <a:moveTo>
                  <a:pt x="0" y="0"/>
                </a:moveTo>
                <a:lnTo>
                  <a:pt x="333039" y="0"/>
                </a:lnTo>
                <a:lnTo>
                  <a:pt x="333039" y="2473637"/>
                </a:lnTo>
                <a:lnTo>
                  <a:pt x="0" y="2473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398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647090" y="336887"/>
            <a:ext cx="6621110" cy="1550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9069" spc="652" dirty="0">
                <a:solidFill>
                  <a:srgbClr val="4E7DBD"/>
                </a:solidFill>
                <a:latin typeface="Anton"/>
              </a:rPr>
              <a:t>REGRESSION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991547"/>
            <a:ext cx="17054796" cy="108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7"/>
              </a:lnSpc>
              <a:spcBef>
                <a:spcPct val="0"/>
              </a:spcBef>
            </a:pPr>
            <a:r>
              <a:rPr lang="en-US" sz="3076" spc="221">
                <a:solidFill>
                  <a:srgbClr val="E44E17"/>
                </a:solidFill>
                <a:latin typeface="Caladea Bold"/>
              </a:rPr>
              <a:t>Multiple Linear Regression </a:t>
            </a:r>
            <a:r>
              <a:rPr lang="en-US" sz="3076" spc="221">
                <a:solidFill>
                  <a:srgbClr val="010100"/>
                </a:solidFill>
                <a:latin typeface="Caladea Bold"/>
              </a:rPr>
              <a:t>is the optimal choice for estimating sales &amp; profits for purchasers.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180218"/>
            <a:ext cx="17054796" cy="108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7"/>
              </a:lnSpc>
            </a:pPr>
            <a:r>
              <a:rPr lang="en-US" sz="3076" spc="221">
                <a:solidFill>
                  <a:srgbClr val="000000"/>
                </a:solidFill>
                <a:latin typeface="Caladea Bold"/>
              </a:rPr>
              <a:t>MAE = </a:t>
            </a:r>
            <a:r>
              <a:rPr lang="en-US" sz="3076" spc="221">
                <a:solidFill>
                  <a:srgbClr val="E44E17"/>
                </a:solidFill>
                <a:latin typeface="Caladea Bold"/>
              </a:rPr>
              <a:t>71.69</a:t>
            </a:r>
            <a:r>
              <a:rPr lang="en-US" sz="3076" spc="221">
                <a:solidFill>
                  <a:srgbClr val="000000"/>
                </a:solidFill>
                <a:latin typeface="Caladea Bold"/>
              </a:rPr>
              <a:t>  on average, the model's predictions </a:t>
            </a:r>
          </a:p>
          <a:p>
            <a:pPr>
              <a:lnSpc>
                <a:spcPts val="4307"/>
              </a:lnSpc>
              <a:spcBef>
                <a:spcPct val="0"/>
              </a:spcBef>
            </a:pPr>
            <a:r>
              <a:rPr lang="en-US" sz="3076" spc="221">
                <a:solidFill>
                  <a:srgbClr val="000000"/>
                </a:solidFill>
                <a:latin typeface="Caladea Bold"/>
              </a:rPr>
              <a:t>deviate from observed spending by ~ $71.69.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373929"/>
            <a:ext cx="6624921" cy="271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7"/>
              </a:lnSpc>
              <a:spcBef>
                <a:spcPct val="0"/>
              </a:spcBef>
            </a:pPr>
            <a:r>
              <a:rPr lang="en-US" sz="3076" spc="221">
                <a:solidFill>
                  <a:srgbClr val="000000"/>
                </a:solidFill>
                <a:latin typeface="Caladea Bold"/>
              </a:rPr>
              <a:t>Cumulative gain chart illustrates the model's superiority, outperforming the baseline by </a:t>
            </a:r>
            <a:r>
              <a:rPr lang="en-US" sz="3076" spc="221">
                <a:solidFill>
                  <a:srgbClr val="E44E17"/>
                </a:solidFill>
                <a:latin typeface="Caladea Bold"/>
              </a:rPr>
              <a:t>fourfold</a:t>
            </a:r>
            <a:r>
              <a:rPr lang="en-US" sz="3076" spc="221">
                <a:solidFill>
                  <a:srgbClr val="000000"/>
                </a:solidFill>
                <a:latin typeface="Caladea Bold"/>
              </a:rPr>
              <a:t>.</a:t>
            </a:r>
          </a:p>
          <a:p>
            <a:pPr>
              <a:lnSpc>
                <a:spcPts val="4307"/>
              </a:lnSpc>
              <a:spcBef>
                <a:spcPct val="0"/>
              </a:spcBef>
            </a:pPr>
            <a:endParaRPr lang="en-US" sz="3076" spc="221">
              <a:solidFill>
                <a:srgbClr val="000000"/>
              </a:solidFill>
              <a:latin typeface="Caladea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5645228" y="2576698"/>
            <a:ext cx="11614072" cy="6681602"/>
            <a:chOff x="0" y="0"/>
            <a:chExt cx="15485429" cy="8908803"/>
          </a:xfrm>
        </p:grpSpPr>
        <p:sp>
          <p:nvSpPr>
            <p:cNvPr id="8" name="Freeform 8"/>
            <p:cNvSpPr/>
            <p:nvPr/>
          </p:nvSpPr>
          <p:spPr>
            <a:xfrm>
              <a:off x="7574411" y="0"/>
              <a:ext cx="7911017" cy="8908803"/>
            </a:xfrm>
            <a:custGeom>
              <a:avLst/>
              <a:gdLst/>
              <a:ahLst/>
              <a:cxnLst/>
              <a:rect l="l" t="t" r="r" b="b"/>
              <a:pathLst>
                <a:path w="7911017" h="8908803">
                  <a:moveTo>
                    <a:pt x="0" y="0"/>
                  </a:moveTo>
                  <a:lnTo>
                    <a:pt x="7911018" y="0"/>
                  </a:lnTo>
                  <a:lnTo>
                    <a:pt x="7911018" y="8908803"/>
                  </a:lnTo>
                  <a:lnTo>
                    <a:pt x="0" y="8908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2482" y="3148116"/>
              <a:ext cx="10157286" cy="2024347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oval" w="lg" len="lg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AutoShape 10"/>
            <p:cNvSpPr/>
            <p:nvPr/>
          </p:nvSpPr>
          <p:spPr>
            <a:xfrm flipH="1" flipV="1">
              <a:off x="2482" y="5172463"/>
              <a:ext cx="10157286" cy="1420586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oval" w="lg" len="lg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 rot="-10800000">
            <a:off x="14373756" y="197617"/>
            <a:ext cx="3914244" cy="1662165"/>
          </a:xfrm>
          <a:custGeom>
            <a:avLst/>
            <a:gdLst/>
            <a:ahLst/>
            <a:cxnLst/>
            <a:rect l="l" t="t" r="r" b="b"/>
            <a:pathLst>
              <a:path w="3914244" h="1662165">
                <a:moveTo>
                  <a:pt x="0" y="0"/>
                </a:moveTo>
                <a:lnTo>
                  <a:pt x="3914244" y="0"/>
                </a:lnTo>
                <a:lnTo>
                  <a:pt x="3914244" y="1662166"/>
                </a:lnTo>
                <a:lnTo>
                  <a:pt x="0" y="1662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16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69186"/>
            <a:ext cx="7811036" cy="5255947"/>
            <a:chOff x="0" y="0"/>
            <a:chExt cx="10414715" cy="7007930"/>
          </a:xfrm>
        </p:grpSpPr>
        <p:sp>
          <p:nvSpPr>
            <p:cNvPr id="3" name="Freeform 3"/>
            <p:cNvSpPr/>
            <p:nvPr/>
          </p:nvSpPr>
          <p:spPr>
            <a:xfrm>
              <a:off x="1427014" y="0"/>
              <a:ext cx="6685838" cy="7007930"/>
            </a:xfrm>
            <a:custGeom>
              <a:avLst/>
              <a:gdLst/>
              <a:ahLst/>
              <a:cxnLst/>
              <a:rect l="l" t="t" r="r" b="b"/>
              <a:pathLst>
                <a:path w="6685838" h="7007930">
                  <a:moveTo>
                    <a:pt x="0" y="0"/>
                  </a:moveTo>
                  <a:lnTo>
                    <a:pt x="6685838" y="0"/>
                  </a:lnTo>
                  <a:lnTo>
                    <a:pt x="6685838" y="7007930"/>
                  </a:lnTo>
                  <a:lnTo>
                    <a:pt x="0" y="7007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88187" y="835439"/>
              <a:ext cx="10026528" cy="2021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17"/>
                </a:lnSpc>
              </a:pPr>
              <a:r>
                <a:rPr lang="en-US" sz="4441" spc="319">
                  <a:solidFill>
                    <a:srgbClr val="4E7DBD"/>
                  </a:solidFill>
                  <a:latin typeface="Caladea Bold"/>
                </a:rPr>
                <a:t>Naive Baseline </a:t>
              </a:r>
            </a:p>
            <a:p>
              <a:pPr algn="ctr">
                <a:lnSpc>
                  <a:spcPts val="6217"/>
                </a:lnSpc>
                <a:spcBef>
                  <a:spcPct val="0"/>
                </a:spcBef>
              </a:pPr>
              <a:r>
                <a:rPr lang="en-US" sz="4441" spc="319">
                  <a:solidFill>
                    <a:srgbClr val="4E7DBD"/>
                  </a:solidFill>
                  <a:latin typeface="Caladea Bold"/>
                </a:rPr>
                <a:t>Model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80140"/>
              <a:ext cx="10026528" cy="1429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78"/>
                </a:lnSpc>
                <a:spcBef>
                  <a:spcPct val="0"/>
                </a:spcBef>
              </a:pPr>
              <a:r>
                <a:rPr lang="en-US" sz="6484" spc="466">
                  <a:solidFill>
                    <a:srgbClr val="E44E17"/>
                  </a:solidFill>
                  <a:latin typeface="Caladea Bold"/>
                  <a:ea typeface="Caladea Bold"/>
                </a:rPr>
                <a:t>$61﻿9,037.7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02261" y="2694659"/>
            <a:ext cx="7811036" cy="5255947"/>
            <a:chOff x="0" y="0"/>
            <a:chExt cx="10414715" cy="7007930"/>
          </a:xfrm>
        </p:grpSpPr>
        <p:sp>
          <p:nvSpPr>
            <p:cNvPr id="7" name="Freeform 7"/>
            <p:cNvSpPr/>
            <p:nvPr/>
          </p:nvSpPr>
          <p:spPr>
            <a:xfrm>
              <a:off x="1427014" y="0"/>
              <a:ext cx="6685838" cy="7007930"/>
            </a:xfrm>
            <a:custGeom>
              <a:avLst/>
              <a:gdLst/>
              <a:ahLst/>
              <a:cxnLst/>
              <a:rect l="l" t="t" r="r" b="b"/>
              <a:pathLst>
                <a:path w="6685838" h="7007930">
                  <a:moveTo>
                    <a:pt x="0" y="0"/>
                  </a:moveTo>
                  <a:lnTo>
                    <a:pt x="6685838" y="0"/>
                  </a:lnTo>
                  <a:lnTo>
                    <a:pt x="6685838" y="7007930"/>
                  </a:lnTo>
                  <a:lnTo>
                    <a:pt x="0" y="7007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88187" y="835439"/>
              <a:ext cx="10026528" cy="2021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17"/>
                </a:lnSpc>
              </a:pPr>
              <a:r>
                <a:rPr lang="en-US" sz="4441" spc="319">
                  <a:solidFill>
                    <a:srgbClr val="4E7DBD"/>
                  </a:solidFill>
                  <a:latin typeface="Caladea Bold"/>
                </a:rPr>
                <a:t>Predictive </a:t>
              </a:r>
            </a:p>
            <a:p>
              <a:pPr algn="ctr">
                <a:lnSpc>
                  <a:spcPts val="6217"/>
                </a:lnSpc>
                <a:spcBef>
                  <a:spcPct val="0"/>
                </a:spcBef>
              </a:pPr>
              <a:r>
                <a:rPr lang="en-US" sz="4441" spc="319">
                  <a:solidFill>
                    <a:srgbClr val="4E7DBD"/>
                  </a:solidFill>
                  <a:latin typeface="Caladea Bold"/>
                </a:rPr>
                <a:t>Analytics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380140"/>
              <a:ext cx="10026528" cy="1429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78"/>
                </a:lnSpc>
                <a:spcBef>
                  <a:spcPct val="0"/>
                </a:spcBef>
              </a:pPr>
              <a:r>
                <a:rPr lang="en-US" sz="6484" spc="466">
                  <a:solidFill>
                    <a:srgbClr val="E44E17"/>
                  </a:solidFill>
                  <a:latin typeface="Caladea Bold"/>
                </a:rPr>
                <a:t>$1,630,902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075877" y="8148814"/>
            <a:ext cx="1789164" cy="1679578"/>
          </a:xfrm>
          <a:custGeom>
            <a:avLst/>
            <a:gdLst/>
            <a:ahLst/>
            <a:cxnLst/>
            <a:rect l="l" t="t" r="r" b="b"/>
            <a:pathLst>
              <a:path w="1789164" h="1679578">
                <a:moveTo>
                  <a:pt x="0" y="0"/>
                </a:moveTo>
                <a:lnTo>
                  <a:pt x="1789164" y="0"/>
                </a:lnTo>
                <a:lnTo>
                  <a:pt x="1789164" y="1679578"/>
                </a:lnTo>
                <a:lnTo>
                  <a:pt x="0" y="1679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076060" y="336887"/>
            <a:ext cx="9034611" cy="155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9069" spc="652">
                <a:solidFill>
                  <a:srgbClr val="4E7DBD"/>
                </a:solidFill>
                <a:latin typeface="Anton"/>
              </a:rPr>
              <a:t>RECOMMENDATION</a:t>
            </a:r>
          </a:p>
        </p:txBody>
      </p:sp>
      <p:sp>
        <p:nvSpPr>
          <p:cNvPr id="12" name="Freeform 12"/>
          <p:cNvSpPr/>
          <p:nvPr/>
        </p:nvSpPr>
        <p:spPr>
          <a:xfrm rot="-10800000">
            <a:off x="14373756" y="197617"/>
            <a:ext cx="3914244" cy="1662165"/>
          </a:xfrm>
          <a:custGeom>
            <a:avLst/>
            <a:gdLst/>
            <a:ahLst/>
            <a:cxnLst/>
            <a:rect l="l" t="t" r="r" b="b"/>
            <a:pathLst>
              <a:path w="3914244" h="1662165">
                <a:moveTo>
                  <a:pt x="0" y="0"/>
                </a:moveTo>
                <a:lnTo>
                  <a:pt x="3914244" y="0"/>
                </a:lnTo>
                <a:lnTo>
                  <a:pt x="3914244" y="1662166"/>
                </a:lnTo>
                <a:lnTo>
                  <a:pt x="0" y="16621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316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3272" y="2924997"/>
            <a:ext cx="790857" cy="861191"/>
          </a:xfrm>
          <a:custGeom>
            <a:avLst/>
            <a:gdLst/>
            <a:ahLst/>
            <a:cxnLst/>
            <a:rect l="l" t="t" r="r" b="b"/>
            <a:pathLst>
              <a:path w="790857" h="861191">
                <a:moveTo>
                  <a:pt x="0" y="0"/>
                </a:moveTo>
                <a:lnTo>
                  <a:pt x="790856" y="0"/>
                </a:lnTo>
                <a:lnTo>
                  <a:pt x="790856" y="861191"/>
                </a:lnTo>
                <a:lnTo>
                  <a:pt x="0" y="861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8541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43512" y="2058000"/>
            <a:ext cx="4318795" cy="5798161"/>
          </a:xfrm>
          <a:custGeom>
            <a:avLst/>
            <a:gdLst/>
            <a:ahLst/>
            <a:cxnLst/>
            <a:rect l="l" t="t" r="r" b="b"/>
            <a:pathLst>
              <a:path w="4318795" h="5798161">
                <a:moveTo>
                  <a:pt x="0" y="0"/>
                </a:moveTo>
                <a:lnTo>
                  <a:pt x="4318795" y="0"/>
                </a:lnTo>
                <a:lnTo>
                  <a:pt x="4318795" y="5798161"/>
                </a:lnTo>
                <a:lnTo>
                  <a:pt x="0" y="5798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33272" y="4444915"/>
            <a:ext cx="790857" cy="861191"/>
          </a:xfrm>
          <a:custGeom>
            <a:avLst/>
            <a:gdLst/>
            <a:ahLst/>
            <a:cxnLst/>
            <a:rect l="l" t="t" r="r" b="b"/>
            <a:pathLst>
              <a:path w="790857" h="861191">
                <a:moveTo>
                  <a:pt x="0" y="0"/>
                </a:moveTo>
                <a:lnTo>
                  <a:pt x="790856" y="0"/>
                </a:lnTo>
                <a:lnTo>
                  <a:pt x="790856" y="861190"/>
                </a:lnTo>
                <a:lnTo>
                  <a:pt x="0" y="86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8541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826351" y="6152963"/>
            <a:ext cx="6055816" cy="3406396"/>
          </a:xfrm>
          <a:custGeom>
            <a:avLst/>
            <a:gdLst/>
            <a:ahLst/>
            <a:cxnLst/>
            <a:rect l="l" t="t" r="r" b="b"/>
            <a:pathLst>
              <a:path w="6055816" h="3406396">
                <a:moveTo>
                  <a:pt x="0" y="0"/>
                </a:moveTo>
                <a:lnTo>
                  <a:pt x="6055816" y="0"/>
                </a:lnTo>
                <a:lnTo>
                  <a:pt x="6055816" y="3406397"/>
                </a:lnTo>
                <a:lnTo>
                  <a:pt x="0" y="3406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169376" y="336887"/>
            <a:ext cx="8847981" cy="155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9069" spc="652">
                <a:solidFill>
                  <a:srgbClr val="4E7DBD"/>
                </a:solidFill>
                <a:latin typeface="Anton"/>
              </a:rPr>
              <a:t>MOVING FORWARD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1843" y="2961736"/>
            <a:ext cx="17054796" cy="656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7"/>
              </a:lnSpc>
              <a:spcBef>
                <a:spcPct val="0"/>
              </a:spcBef>
            </a:pPr>
            <a:r>
              <a:rPr lang="en-US" sz="3776" spc="271">
                <a:solidFill>
                  <a:srgbClr val="E44E17"/>
                </a:solidFill>
                <a:latin typeface="Caladea Bold"/>
              </a:rPr>
              <a:t>Customer base expansion </a:t>
            </a:r>
            <a:r>
              <a:rPr lang="en-US" sz="3776" spc="271">
                <a:solidFill>
                  <a:srgbClr val="000000"/>
                </a:solidFill>
                <a:latin typeface="Caladea Bold"/>
              </a:rPr>
              <a:t>to other countries.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1843" y="4486958"/>
            <a:ext cx="17054796" cy="132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7"/>
              </a:lnSpc>
            </a:pPr>
            <a:r>
              <a:rPr lang="en-US" sz="3776" spc="271">
                <a:solidFill>
                  <a:srgbClr val="E44E17"/>
                </a:solidFill>
                <a:latin typeface="Caladea Bold"/>
              </a:rPr>
              <a:t>Product recommendations </a:t>
            </a:r>
            <a:r>
              <a:rPr lang="en-US" sz="3776" spc="271">
                <a:solidFill>
                  <a:srgbClr val="000000"/>
                </a:solidFill>
                <a:latin typeface="Caladea Bold"/>
              </a:rPr>
              <a:t>using associative</a:t>
            </a:r>
          </a:p>
          <a:p>
            <a:pPr>
              <a:lnSpc>
                <a:spcPts val="5287"/>
              </a:lnSpc>
              <a:spcBef>
                <a:spcPct val="0"/>
              </a:spcBef>
            </a:pPr>
            <a:r>
              <a:rPr lang="en-US" sz="3776" spc="271">
                <a:solidFill>
                  <a:srgbClr val="000000"/>
                </a:solidFill>
                <a:latin typeface="Caladea Bold"/>
              </a:rPr>
              <a:t>rules.</a:t>
            </a:r>
          </a:p>
        </p:txBody>
      </p:sp>
      <p:sp>
        <p:nvSpPr>
          <p:cNvPr id="9" name="Freeform 9"/>
          <p:cNvSpPr/>
          <p:nvPr/>
        </p:nvSpPr>
        <p:spPr>
          <a:xfrm rot="-10800000">
            <a:off x="14373756" y="197617"/>
            <a:ext cx="3914244" cy="1662165"/>
          </a:xfrm>
          <a:custGeom>
            <a:avLst/>
            <a:gdLst/>
            <a:ahLst/>
            <a:cxnLst/>
            <a:rect l="l" t="t" r="r" b="b"/>
            <a:pathLst>
              <a:path w="3914244" h="1662165">
                <a:moveTo>
                  <a:pt x="0" y="0"/>
                </a:moveTo>
                <a:lnTo>
                  <a:pt x="3914244" y="0"/>
                </a:lnTo>
                <a:lnTo>
                  <a:pt x="3914244" y="1662166"/>
                </a:lnTo>
                <a:lnTo>
                  <a:pt x="0" y="16621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316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668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45953" y="3065523"/>
            <a:ext cx="1001638" cy="1108313"/>
          </a:xfrm>
          <a:custGeom>
            <a:avLst/>
            <a:gdLst/>
            <a:ahLst/>
            <a:cxnLst/>
            <a:rect l="l" t="t" r="r" b="b"/>
            <a:pathLst>
              <a:path w="1001638" h="1108313">
                <a:moveTo>
                  <a:pt x="0" y="0"/>
                </a:moveTo>
                <a:lnTo>
                  <a:pt x="1001638" y="0"/>
                </a:lnTo>
                <a:lnTo>
                  <a:pt x="1001638" y="1108313"/>
                </a:lnTo>
                <a:lnTo>
                  <a:pt x="0" y="1108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8522" y="6526418"/>
            <a:ext cx="3652465" cy="3760582"/>
          </a:xfrm>
          <a:custGeom>
            <a:avLst/>
            <a:gdLst/>
            <a:ahLst/>
            <a:cxnLst/>
            <a:rect l="l" t="t" r="r" b="b"/>
            <a:pathLst>
              <a:path w="3652465" h="3760582">
                <a:moveTo>
                  <a:pt x="0" y="0"/>
                </a:moveTo>
                <a:lnTo>
                  <a:pt x="3652465" y="0"/>
                </a:lnTo>
                <a:lnTo>
                  <a:pt x="3652465" y="3760582"/>
                </a:lnTo>
                <a:lnTo>
                  <a:pt x="0" y="37605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63107" y="3100129"/>
            <a:ext cx="14817668" cy="236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306"/>
              </a:lnSpc>
              <a:spcBef>
                <a:spcPct val="0"/>
              </a:spcBef>
            </a:pPr>
            <a:r>
              <a:rPr lang="en-US" sz="13790" spc="992">
                <a:solidFill>
                  <a:srgbClr val="4E7DBD"/>
                </a:solidFill>
                <a:latin typeface="Anton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60888" y="709722"/>
            <a:ext cx="7264512" cy="1766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23"/>
              </a:lnSpc>
            </a:pPr>
            <a:r>
              <a:rPr lang="en-US" sz="5088" spc="366" dirty="0">
                <a:solidFill>
                  <a:srgbClr val="4E7DBD"/>
                </a:solidFill>
                <a:latin typeface="Anton"/>
              </a:rPr>
              <a:t>NORTH-POINT SOFTWARE</a:t>
            </a:r>
          </a:p>
          <a:p>
            <a:pPr algn="ctr">
              <a:lnSpc>
                <a:spcPts val="7123"/>
              </a:lnSpc>
            </a:pPr>
            <a:r>
              <a:rPr lang="en-US" sz="5088" spc="366" dirty="0">
                <a:solidFill>
                  <a:srgbClr val="4E7DBD"/>
                </a:solidFill>
                <a:latin typeface="Anton"/>
              </a:rPr>
              <a:t>LISTING COMPANY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68000" y="8770468"/>
            <a:ext cx="7280556" cy="870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23"/>
              </a:lnSpc>
            </a:pPr>
            <a:r>
              <a:rPr lang="en-US" sz="5088" spc="366" dirty="0">
                <a:solidFill>
                  <a:srgbClr val="4E7DBD"/>
                </a:solidFill>
                <a:latin typeface="Anton"/>
              </a:rPr>
              <a:t>Lavanya Govindarajan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14373756" y="197617"/>
            <a:ext cx="3914244" cy="1662165"/>
          </a:xfrm>
          <a:custGeom>
            <a:avLst/>
            <a:gdLst/>
            <a:ahLst/>
            <a:cxnLst/>
            <a:rect l="l" t="t" r="r" b="b"/>
            <a:pathLst>
              <a:path w="3914244" h="1662165">
                <a:moveTo>
                  <a:pt x="0" y="0"/>
                </a:moveTo>
                <a:lnTo>
                  <a:pt x="3914244" y="0"/>
                </a:lnTo>
                <a:lnTo>
                  <a:pt x="3914244" y="1662166"/>
                </a:lnTo>
                <a:lnTo>
                  <a:pt x="0" y="16621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316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</Words>
  <Application>Microsoft Macintosh PowerPoint</Application>
  <PresentationFormat>Custom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Caladea Bold</vt:lpstr>
      <vt:lpstr>Anton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</dc:title>
  <cp:lastModifiedBy>Lavanya Govindarajan</cp:lastModifiedBy>
  <cp:revision>3</cp:revision>
  <dcterms:created xsi:type="dcterms:W3CDTF">2006-08-16T00:00:00Z</dcterms:created>
  <dcterms:modified xsi:type="dcterms:W3CDTF">2024-02-14T22:56:03Z</dcterms:modified>
  <dc:identifier>DAF8wrVek1I</dc:identifier>
</cp:coreProperties>
</file>